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258" r:id="rId3"/>
    <p:sldId id="340" r:id="rId4"/>
    <p:sldId id="341" r:id="rId5"/>
    <p:sldId id="374" r:id="rId6"/>
    <p:sldId id="342" r:id="rId7"/>
    <p:sldId id="268" r:id="rId8"/>
    <p:sldId id="377" r:id="rId9"/>
    <p:sldId id="375" r:id="rId10"/>
    <p:sldId id="378" r:id="rId11"/>
    <p:sldId id="3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46"/>
  </p:normalViewPr>
  <p:slideViewPr>
    <p:cSldViewPr snapToGrid="0" snapToObjects="1">
      <p:cViewPr varScale="1">
        <p:scale>
          <a:sx n="104" d="100"/>
          <a:sy n="104" d="100"/>
        </p:scale>
        <p:origin x="1668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4DA2F-3B2E-4A2B-91D5-96DA8AFF923E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4A0F2A-9058-4C20-AC28-A22742AF12E1}">
      <dgm:prSet phldrT="[Text]"/>
      <dgm:spPr/>
      <dgm:t>
        <a:bodyPr/>
        <a:lstStyle/>
        <a:p>
          <a:r>
            <a:rPr lang="en-US" dirty="0"/>
            <a:t>Modeling and Monitoring</a:t>
          </a:r>
        </a:p>
      </dgm:t>
    </dgm:pt>
    <dgm:pt modelId="{5E3931E5-5026-404E-84BB-E7505E8A03BD}" type="parTrans" cxnId="{368B32FE-BCBE-4D83-99BB-F3744CD9C957}">
      <dgm:prSet/>
      <dgm:spPr/>
      <dgm:t>
        <a:bodyPr/>
        <a:lstStyle/>
        <a:p>
          <a:endParaRPr lang="en-US"/>
        </a:p>
      </dgm:t>
    </dgm:pt>
    <dgm:pt modelId="{88A150B5-C496-4C40-BFBB-77D1CB3B9FE5}" type="sibTrans" cxnId="{368B32FE-BCBE-4D83-99BB-F3744CD9C957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01D00C5-D755-4DA5-BEB2-ED9E2B5A935F}">
      <dgm:prSet phldrT="[Text]"/>
      <dgm:spPr/>
      <dgm:t>
        <a:bodyPr/>
        <a:lstStyle/>
        <a:p>
          <a:r>
            <a:rPr lang="en-US" dirty="0"/>
            <a:t>Physical Processes and Sediment Systems</a:t>
          </a:r>
        </a:p>
      </dgm:t>
    </dgm:pt>
    <dgm:pt modelId="{6C9E133F-418C-4B27-A266-49677BAE51E1}" type="parTrans" cxnId="{53F29BC3-C1F9-4B7A-AAD7-408E4068F5CD}">
      <dgm:prSet/>
      <dgm:spPr/>
      <dgm:t>
        <a:bodyPr/>
        <a:lstStyle/>
        <a:p>
          <a:endParaRPr lang="en-US"/>
        </a:p>
      </dgm:t>
    </dgm:pt>
    <dgm:pt modelId="{1C981DED-152A-40D5-9E56-8EC44DA48C02}" type="sibTrans" cxnId="{53F29BC3-C1F9-4B7A-AAD7-408E4068F5CD}">
      <dgm:prSet/>
      <dgm:spPr/>
      <dgm:t>
        <a:bodyPr/>
        <a:lstStyle/>
        <a:p>
          <a:endParaRPr lang="en-US"/>
        </a:p>
      </dgm:t>
    </dgm:pt>
    <dgm:pt modelId="{74774FC1-9ED6-4F1C-A5B4-CB3C6775A987}">
      <dgm:prSet phldrT="[Text]"/>
      <dgm:spPr/>
      <dgm:t>
        <a:bodyPr/>
        <a:lstStyle/>
        <a:p>
          <a:r>
            <a:rPr lang="en-US" dirty="0"/>
            <a:t>Human Dimensions</a:t>
          </a:r>
        </a:p>
      </dgm:t>
    </dgm:pt>
    <dgm:pt modelId="{61E6D062-358A-439E-B516-989DD3D1BAC2}" type="parTrans" cxnId="{2A3F0B62-8EFA-453B-87A4-FB2ECD4A20D5}">
      <dgm:prSet/>
      <dgm:spPr/>
      <dgm:t>
        <a:bodyPr/>
        <a:lstStyle/>
        <a:p>
          <a:endParaRPr lang="en-US"/>
        </a:p>
      </dgm:t>
    </dgm:pt>
    <dgm:pt modelId="{A7D97C46-F534-481C-996F-E5C38A7BC5F6}" type="sibTrans" cxnId="{2A3F0B62-8EFA-453B-87A4-FB2ECD4A20D5}">
      <dgm:prSet/>
      <dgm:spPr/>
      <dgm:t>
        <a:bodyPr/>
        <a:lstStyle/>
        <a:p>
          <a:endParaRPr lang="en-US"/>
        </a:p>
      </dgm:t>
    </dgm:pt>
    <dgm:pt modelId="{87C6753D-F97C-418E-BEE9-FE6CD726861F}">
      <dgm:prSet phldrT="[Text]"/>
      <dgm:spPr/>
      <dgm:t>
        <a:bodyPr/>
        <a:lstStyle/>
        <a:p>
          <a:r>
            <a:rPr lang="en-US" dirty="0"/>
            <a:t>Coastal Systems Ecology</a:t>
          </a:r>
        </a:p>
      </dgm:t>
    </dgm:pt>
    <dgm:pt modelId="{F661A62F-B2AA-4A7F-909D-673F74A73FAC}" type="parTrans" cxnId="{3E848784-A708-46F0-8CBF-EA7A54321E88}">
      <dgm:prSet/>
      <dgm:spPr/>
      <dgm:t>
        <a:bodyPr/>
        <a:lstStyle/>
        <a:p>
          <a:endParaRPr lang="en-US"/>
        </a:p>
      </dgm:t>
    </dgm:pt>
    <dgm:pt modelId="{F4870945-24A5-4C03-B1E9-1B5D41B9D6B2}" type="sibTrans" cxnId="{3E848784-A708-46F0-8CBF-EA7A54321E88}">
      <dgm:prSet/>
      <dgm:spPr/>
      <dgm:t>
        <a:bodyPr/>
        <a:lstStyle/>
        <a:p>
          <a:endParaRPr lang="en-US"/>
        </a:p>
      </dgm:t>
    </dgm:pt>
    <dgm:pt modelId="{966D1E8A-E0DB-4D23-BA4A-E672474A1DC4}">
      <dgm:prSet phldrT="[Text]"/>
      <dgm:spPr/>
      <dgm:t>
        <a:bodyPr/>
        <a:lstStyle/>
        <a:p>
          <a:r>
            <a:rPr lang="en-US" dirty="0"/>
            <a:t>Policy Research</a:t>
          </a:r>
        </a:p>
      </dgm:t>
    </dgm:pt>
    <dgm:pt modelId="{CC463FBD-056E-4694-9C97-6C28C643B561}" type="parTrans" cxnId="{84217E0B-1CE6-4016-A4FF-FB362DBFF488}">
      <dgm:prSet/>
      <dgm:spPr/>
      <dgm:t>
        <a:bodyPr/>
        <a:lstStyle/>
        <a:p>
          <a:endParaRPr lang="en-US"/>
        </a:p>
      </dgm:t>
    </dgm:pt>
    <dgm:pt modelId="{8544B8CB-EF37-40EA-9F29-DC8D9BD5894A}" type="sibTrans" cxnId="{84217E0B-1CE6-4016-A4FF-FB362DBFF488}">
      <dgm:prSet/>
      <dgm:spPr/>
      <dgm:t>
        <a:bodyPr/>
        <a:lstStyle/>
        <a:p>
          <a:endParaRPr lang="en-US"/>
        </a:p>
      </dgm:t>
    </dgm:pt>
    <dgm:pt modelId="{6CF0BCC0-6231-414E-BEF3-A04E0A16FCFC}" type="pres">
      <dgm:prSet presAssocID="{6B04DA2F-3B2E-4A2B-91D5-96DA8AFF923E}" presName="Name0" presStyleCnt="0">
        <dgm:presLayoutVars>
          <dgm:dir/>
          <dgm:resizeHandles val="exact"/>
        </dgm:presLayoutVars>
      </dgm:prSet>
      <dgm:spPr/>
    </dgm:pt>
    <dgm:pt modelId="{EF5B07E5-1141-4D91-B1A6-20EE9E4F7659}" type="pres">
      <dgm:prSet presAssocID="{6B04DA2F-3B2E-4A2B-91D5-96DA8AFF923E}" presName="cycle" presStyleCnt="0"/>
      <dgm:spPr/>
    </dgm:pt>
    <dgm:pt modelId="{6AB116E5-515E-4893-B6BD-D0FF60CD122E}" type="pres">
      <dgm:prSet presAssocID="{9A4A0F2A-9058-4C20-AC28-A22742AF12E1}" presName="nodeFirstNode" presStyleLbl="node1" presStyleIdx="0" presStyleCnt="5">
        <dgm:presLayoutVars>
          <dgm:bulletEnabled val="1"/>
        </dgm:presLayoutVars>
      </dgm:prSet>
      <dgm:spPr/>
    </dgm:pt>
    <dgm:pt modelId="{0E5ACACE-C9A7-4323-998F-85157780C17A}" type="pres">
      <dgm:prSet presAssocID="{88A150B5-C496-4C40-BFBB-77D1CB3B9FE5}" presName="sibTransFirstNode" presStyleLbl="bgShp" presStyleIdx="0" presStyleCnt="1"/>
      <dgm:spPr/>
    </dgm:pt>
    <dgm:pt modelId="{EE4F47E8-BA86-4EAA-8678-9E82580F8FE5}" type="pres">
      <dgm:prSet presAssocID="{F01D00C5-D755-4DA5-BEB2-ED9E2B5A935F}" presName="nodeFollowingNodes" presStyleLbl="node1" presStyleIdx="1" presStyleCnt="5">
        <dgm:presLayoutVars>
          <dgm:bulletEnabled val="1"/>
        </dgm:presLayoutVars>
      </dgm:prSet>
      <dgm:spPr/>
    </dgm:pt>
    <dgm:pt modelId="{9345104D-7315-4E06-937E-0311D9A91202}" type="pres">
      <dgm:prSet presAssocID="{74774FC1-9ED6-4F1C-A5B4-CB3C6775A987}" presName="nodeFollowingNodes" presStyleLbl="node1" presStyleIdx="2" presStyleCnt="5">
        <dgm:presLayoutVars>
          <dgm:bulletEnabled val="1"/>
        </dgm:presLayoutVars>
      </dgm:prSet>
      <dgm:spPr/>
    </dgm:pt>
    <dgm:pt modelId="{6BBC592F-6EDD-42C4-96F9-2DEAB065848B}" type="pres">
      <dgm:prSet presAssocID="{87C6753D-F97C-418E-BEE9-FE6CD726861F}" presName="nodeFollowingNodes" presStyleLbl="node1" presStyleIdx="3" presStyleCnt="5">
        <dgm:presLayoutVars>
          <dgm:bulletEnabled val="1"/>
        </dgm:presLayoutVars>
      </dgm:prSet>
      <dgm:spPr/>
    </dgm:pt>
    <dgm:pt modelId="{3492BF5D-6020-4236-A3CE-A542EAC2EA57}" type="pres">
      <dgm:prSet presAssocID="{966D1E8A-E0DB-4D23-BA4A-E672474A1DC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4217E0B-1CE6-4016-A4FF-FB362DBFF488}" srcId="{6B04DA2F-3B2E-4A2B-91D5-96DA8AFF923E}" destId="{966D1E8A-E0DB-4D23-BA4A-E672474A1DC4}" srcOrd="4" destOrd="0" parTransId="{CC463FBD-056E-4694-9C97-6C28C643B561}" sibTransId="{8544B8CB-EF37-40EA-9F29-DC8D9BD5894A}"/>
    <dgm:cxn modelId="{2BDCD720-7471-4A6B-B7BE-D4776444D5DE}" type="presOf" srcId="{88A150B5-C496-4C40-BFBB-77D1CB3B9FE5}" destId="{0E5ACACE-C9A7-4323-998F-85157780C17A}" srcOrd="0" destOrd="0" presId="urn:microsoft.com/office/officeart/2005/8/layout/cycle3"/>
    <dgm:cxn modelId="{8D38EB29-57E9-46FA-AEC1-63E3DEFB981B}" type="presOf" srcId="{F01D00C5-D755-4DA5-BEB2-ED9E2B5A935F}" destId="{EE4F47E8-BA86-4EAA-8678-9E82580F8FE5}" srcOrd="0" destOrd="0" presId="urn:microsoft.com/office/officeart/2005/8/layout/cycle3"/>
    <dgm:cxn modelId="{6B59CD5B-3A2B-47A9-9E48-08F8AD8C3B1F}" type="presOf" srcId="{87C6753D-F97C-418E-BEE9-FE6CD726861F}" destId="{6BBC592F-6EDD-42C4-96F9-2DEAB065848B}" srcOrd="0" destOrd="0" presId="urn:microsoft.com/office/officeart/2005/8/layout/cycle3"/>
    <dgm:cxn modelId="{2A3F0B62-8EFA-453B-87A4-FB2ECD4A20D5}" srcId="{6B04DA2F-3B2E-4A2B-91D5-96DA8AFF923E}" destId="{74774FC1-9ED6-4F1C-A5B4-CB3C6775A987}" srcOrd="2" destOrd="0" parTransId="{61E6D062-358A-439E-B516-989DD3D1BAC2}" sibTransId="{A7D97C46-F534-481C-996F-E5C38A7BC5F6}"/>
    <dgm:cxn modelId="{BCA6DA4C-6648-4C0B-BCEB-E455402CD172}" type="presOf" srcId="{966D1E8A-E0DB-4D23-BA4A-E672474A1DC4}" destId="{3492BF5D-6020-4236-A3CE-A542EAC2EA57}" srcOrd="0" destOrd="0" presId="urn:microsoft.com/office/officeart/2005/8/layout/cycle3"/>
    <dgm:cxn modelId="{3E848784-A708-46F0-8CBF-EA7A54321E88}" srcId="{6B04DA2F-3B2E-4A2B-91D5-96DA8AFF923E}" destId="{87C6753D-F97C-418E-BEE9-FE6CD726861F}" srcOrd="3" destOrd="0" parTransId="{F661A62F-B2AA-4A7F-909D-673F74A73FAC}" sibTransId="{F4870945-24A5-4C03-B1E9-1B5D41B9D6B2}"/>
    <dgm:cxn modelId="{C99E7CA5-8247-486E-A9FE-B1135002F01D}" type="presOf" srcId="{9A4A0F2A-9058-4C20-AC28-A22742AF12E1}" destId="{6AB116E5-515E-4893-B6BD-D0FF60CD122E}" srcOrd="0" destOrd="0" presId="urn:microsoft.com/office/officeart/2005/8/layout/cycle3"/>
    <dgm:cxn modelId="{5FEA15B0-B0EF-4B72-8DEE-541D7F4C45DA}" type="presOf" srcId="{6B04DA2F-3B2E-4A2B-91D5-96DA8AFF923E}" destId="{6CF0BCC0-6231-414E-BEF3-A04E0A16FCFC}" srcOrd="0" destOrd="0" presId="urn:microsoft.com/office/officeart/2005/8/layout/cycle3"/>
    <dgm:cxn modelId="{53F29BC3-C1F9-4B7A-AAD7-408E4068F5CD}" srcId="{6B04DA2F-3B2E-4A2B-91D5-96DA8AFF923E}" destId="{F01D00C5-D755-4DA5-BEB2-ED9E2B5A935F}" srcOrd="1" destOrd="0" parTransId="{6C9E133F-418C-4B27-A266-49677BAE51E1}" sibTransId="{1C981DED-152A-40D5-9E56-8EC44DA48C02}"/>
    <dgm:cxn modelId="{23D20FE7-3299-4786-AB1D-2F15AE6B9AC4}" type="presOf" srcId="{74774FC1-9ED6-4F1C-A5B4-CB3C6775A987}" destId="{9345104D-7315-4E06-937E-0311D9A91202}" srcOrd="0" destOrd="0" presId="urn:microsoft.com/office/officeart/2005/8/layout/cycle3"/>
    <dgm:cxn modelId="{368B32FE-BCBE-4D83-99BB-F3744CD9C957}" srcId="{6B04DA2F-3B2E-4A2B-91D5-96DA8AFF923E}" destId="{9A4A0F2A-9058-4C20-AC28-A22742AF12E1}" srcOrd="0" destOrd="0" parTransId="{5E3931E5-5026-404E-84BB-E7505E8A03BD}" sibTransId="{88A150B5-C496-4C40-BFBB-77D1CB3B9FE5}"/>
    <dgm:cxn modelId="{437B08F2-0099-4852-A817-297E21F0A3C6}" type="presParOf" srcId="{6CF0BCC0-6231-414E-BEF3-A04E0A16FCFC}" destId="{EF5B07E5-1141-4D91-B1A6-20EE9E4F7659}" srcOrd="0" destOrd="0" presId="urn:microsoft.com/office/officeart/2005/8/layout/cycle3"/>
    <dgm:cxn modelId="{0070C35D-EF5C-43C2-AEA9-4D7ED7640B96}" type="presParOf" srcId="{EF5B07E5-1141-4D91-B1A6-20EE9E4F7659}" destId="{6AB116E5-515E-4893-B6BD-D0FF60CD122E}" srcOrd="0" destOrd="0" presId="urn:microsoft.com/office/officeart/2005/8/layout/cycle3"/>
    <dgm:cxn modelId="{AEB69FC9-58FE-4AC0-ABD4-8D6B87AD0EEE}" type="presParOf" srcId="{EF5B07E5-1141-4D91-B1A6-20EE9E4F7659}" destId="{0E5ACACE-C9A7-4323-998F-85157780C17A}" srcOrd="1" destOrd="0" presId="urn:microsoft.com/office/officeart/2005/8/layout/cycle3"/>
    <dgm:cxn modelId="{EA68DC05-4B62-4340-88D1-90983B3BE193}" type="presParOf" srcId="{EF5B07E5-1141-4D91-B1A6-20EE9E4F7659}" destId="{EE4F47E8-BA86-4EAA-8678-9E82580F8FE5}" srcOrd="2" destOrd="0" presId="urn:microsoft.com/office/officeart/2005/8/layout/cycle3"/>
    <dgm:cxn modelId="{5A9BAF9D-BADC-478A-933B-67F143573126}" type="presParOf" srcId="{EF5B07E5-1141-4D91-B1A6-20EE9E4F7659}" destId="{9345104D-7315-4E06-937E-0311D9A91202}" srcOrd="3" destOrd="0" presId="urn:microsoft.com/office/officeart/2005/8/layout/cycle3"/>
    <dgm:cxn modelId="{7DFFEF5C-F22B-4D3B-B0F4-B1DF54A72CCD}" type="presParOf" srcId="{EF5B07E5-1141-4D91-B1A6-20EE9E4F7659}" destId="{6BBC592F-6EDD-42C4-96F9-2DEAB065848B}" srcOrd="4" destOrd="0" presId="urn:microsoft.com/office/officeart/2005/8/layout/cycle3"/>
    <dgm:cxn modelId="{7162054B-A024-434D-8F2F-247302ED477E}" type="presParOf" srcId="{EF5B07E5-1141-4D91-B1A6-20EE9E4F7659}" destId="{3492BF5D-6020-4236-A3CE-A542EAC2EA5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A48C2-3757-1740-BD9F-960D34B0E2D5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898DD-6F2E-9C47-B321-599E6DD0343B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E8B6C248-0990-B14C-B605-DAD15FE83F7A}" type="parTrans" cxnId="{FF479FA7-A0B8-6A48-A979-2899ACD422EA}">
      <dgm:prSet/>
      <dgm:spPr/>
      <dgm:t>
        <a:bodyPr/>
        <a:lstStyle/>
        <a:p>
          <a:endParaRPr lang="en-US"/>
        </a:p>
      </dgm:t>
    </dgm:pt>
    <dgm:pt modelId="{119790B7-0CC7-4548-9895-1E6D0F0CA1F7}" type="sibTrans" cxnId="{FF479FA7-A0B8-6A48-A979-2899ACD422EA}">
      <dgm:prSet/>
      <dgm:spPr/>
      <dgm:t>
        <a:bodyPr/>
        <a:lstStyle/>
        <a:p>
          <a:endParaRPr lang="en-US" dirty="0"/>
        </a:p>
      </dgm:t>
    </dgm:pt>
    <dgm:pt modelId="{FC221237-19B2-2643-9BA0-D6BB3B5109DA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3AE13340-8160-CD49-8EE9-7F81FCA6D9C1}" type="parTrans" cxnId="{C600EC83-B4E9-BE43-9B52-02BAD2CDAE0B}">
      <dgm:prSet/>
      <dgm:spPr/>
      <dgm:t>
        <a:bodyPr/>
        <a:lstStyle/>
        <a:p>
          <a:endParaRPr lang="en-US"/>
        </a:p>
      </dgm:t>
    </dgm:pt>
    <dgm:pt modelId="{A628314C-F7F0-F14C-8D9B-4791B9F8677A}" type="sibTrans" cxnId="{C600EC83-B4E9-BE43-9B52-02BAD2CDAE0B}">
      <dgm:prSet/>
      <dgm:spPr/>
      <dgm:t>
        <a:bodyPr/>
        <a:lstStyle/>
        <a:p>
          <a:endParaRPr lang="en-US" dirty="0"/>
        </a:p>
      </dgm:t>
    </dgm:pt>
    <dgm:pt modelId="{2C3F4CD0-DF5E-534C-B1BC-F6F29737D6C7}">
      <dgm:prSet phldrT="[Text]"/>
      <dgm:spPr/>
      <dgm:t>
        <a:bodyPr/>
        <a:lstStyle/>
        <a:p>
          <a:r>
            <a:rPr lang="en-US" dirty="0"/>
            <a:t>Alternatives</a:t>
          </a:r>
        </a:p>
      </dgm:t>
    </dgm:pt>
    <dgm:pt modelId="{D80D43D6-74F2-5A48-AFB2-C121329F3C8B}" type="parTrans" cxnId="{1A08D022-72C7-014E-B72C-1B9FCDA56747}">
      <dgm:prSet/>
      <dgm:spPr/>
      <dgm:t>
        <a:bodyPr/>
        <a:lstStyle/>
        <a:p>
          <a:endParaRPr lang="en-US"/>
        </a:p>
      </dgm:t>
    </dgm:pt>
    <dgm:pt modelId="{1AF871D4-9C8A-CC41-BF65-4A66499195F4}" type="sibTrans" cxnId="{1A08D022-72C7-014E-B72C-1B9FCDA56747}">
      <dgm:prSet/>
      <dgm:spPr/>
      <dgm:t>
        <a:bodyPr/>
        <a:lstStyle/>
        <a:p>
          <a:endParaRPr lang="en-US" dirty="0"/>
        </a:p>
      </dgm:t>
    </dgm:pt>
    <dgm:pt modelId="{26A827AD-0913-D04B-8829-15A62F47D37A}">
      <dgm:prSet phldrT="[Text]"/>
      <dgm:spPr/>
      <dgm:t>
        <a:bodyPr/>
        <a:lstStyle/>
        <a:p>
          <a:r>
            <a:rPr lang="en-US" dirty="0"/>
            <a:t>Consequence Analysis</a:t>
          </a:r>
        </a:p>
      </dgm:t>
    </dgm:pt>
    <dgm:pt modelId="{20912265-B7E1-6E46-BBC6-EAC0113841D2}" type="parTrans" cxnId="{47B51619-076E-264D-918B-EFA2E5946500}">
      <dgm:prSet/>
      <dgm:spPr/>
      <dgm:t>
        <a:bodyPr/>
        <a:lstStyle/>
        <a:p>
          <a:endParaRPr lang="en-US"/>
        </a:p>
      </dgm:t>
    </dgm:pt>
    <dgm:pt modelId="{4BCB274A-5C10-D448-94EF-9CC7E3DED52D}" type="sibTrans" cxnId="{47B51619-076E-264D-918B-EFA2E5946500}">
      <dgm:prSet/>
      <dgm:spPr/>
      <dgm:t>
        <a:bodyPr/>
        <a:lstStyle/>
        <a:p>
          <a:endParaRPr lang="en-US" dirty="0"/>
        </a:p>
      </dgm:t>
    </dgm:pt>
    <dgm:pt modelId="{51C39BCD-807E-9D4B-A58B-8A8BF14DE0D7}">
      <dgm:prSet phldrT="[Text]"/>
      <dgm:spPr/>
      <dgm:t>
        <a:bodyPr/>
        <a:lstStyle/>
        <a:p>
          <a:r>
            <a:rPr lang="en-US" dirty="0"/>
            <a:t>Tradeoffs and Optimization</a:t>
          </a:r>
        </a:p>
      </dgm:t>
    </dgm:pt>
    <dgm:pt modelId="{005ADD87-BC02-F44B-B79E-BF4F053EA342}" type="parTrans" cxnId="{A90CD1EF-33A6-4341-94D2-33FFBB50F6D2}">
      <dgm:prSet/>
      <dgm:spPr/>
      <dgm:t>
        <a:bodyPr/>
        <a:lstStyle/>
        <a:p>
          <a:endParaRPr lang="en-US"/>
        </a:p>
      </dgm:t>
    </dgm:pt>
    <dgm:pt modelId="{5F380204-6EC8-BC4C-8BBF-745723463277}" type="sibTrans" cxnId="{A90CD1EF-33A6-4341-94D2-33FFBB50F6D2}">
      <dgm:prSet/>
      <dgm:spPr/>
      <dgm:t>
        <a:bodyPr/>
        <a:lstStyle/>
        <a:p>
          <a:endParaRPr lang="en-US" dirty="0"/>
        </a:p>
      </dgm:t>
    </dgm:pt>
    <dgm:pt modelId="{028B1E1C-0739-2440-8D9A-6416B785F453}">
      <dgm:prSet phldrT="[Text]"/>
      <dgm:spPr/>
      <dgm:t>
        <a:bodyPr/>
        <a:lstStyle/>
        <a:p>
          <a:r>
            <a:rPr lang="en-US" dirty="0"/>
            <a:t>Decide and Take Action</a:t>
          </a:r>
        </a:p>
      </dgm:t>
    </dgm:pt>
    <dgm:pt modelId="{7B816A92-8E94-EA40-88E7-0AB122BF9BAC}" type="parTrans" cxnId="{4202E66C-42CB-8644-ABDC-2ED97DEFAEDB}">
      <dgm:prSet/>
      <dgm:spPr/>
      <dgm:t>
        <a:bodyPr/>
        <a:lstStyle/>
        <a:p>
          <a:endParaRPr lang="en-US"/>
        </a:p>
      </dgm:t>
    </dgm:pt>
    <dgm:pt modelId="{4AE8EAC9-8D16-1647-B0D4-E6C6529BA46B}" type="sibTrans" cxnId="{4202E66C-42CB-8644-ABDC-2ED97DEFAEDB}">
      <dgm:prSet/>
      <dgm:spPr/>
      <dgm:t>
        <a:bodyPr/>
        <a:lstStyle/>
        <a:p>
          <a:endParaRPr lang="en-US" dirty="0"/>
        </a:p>
      </dgm:t>
    </dgm:pt>
    <dgm:pt modelId="{811A0BD7-BCB0-9843-8EB6-DB589DB098D2}" type="pres">
      <dgm:prSet presAssocID="{45BA48C2-3757-1740-BD9F-960D34B0E2D5}" presName="cycle" presStyleCnt="0">
        <dgm:presLayoutVars>
          <dgm:dir/>
          <dgm:resizeHandles val="exact"/>
        </dgm:presLayoutVars>
      </dgm:prSet>
      <dgm:spPr/>
    </dgm:pt>
    <dgm:pt modelId="{A64B369A-B134-1F40-A0BB-9DAA2E468C55}" type="pres">
      <dgm:prSet presAssocID="{D60898DD-6F2E-9C47-B321-599E6DD0343B}" presName="node" presStyleLbl="node1" presStyleIdx="0" presStyleCnt="6">
        <dgm:presLayoutVars>
          <dgm:bulletEnabled val="1"/>
        </dgm:presLayoutVars>
      </dgm:prSet>
      <dgm:spPr/>
    </dgm:pt>
    <dgm:pt modelId="{AD0FAFD7-0F2A-054B-928F-D91C6AC46751}" type="pres">
      <dgm:prSet presAssocID="{119790B7-0CC7-4548-9895-1E6D0F0CA1F7}" presName="sibTrans" presStyleLbl="sibTrans2D1" presStyleIdx="0" presStyleCnt="6"/>
      <dgm:spPr/>
    </dgm:pt>
    <dgm:pt modelId="{9753C722-ED26-CF40-AE53-275EB62759BC}" type="pres">
      <dgm:prSet presAssocID="{119790B7-0CC7-4548-9895-1E6D0F0CA1F7}" presName="connectorText" presStyleLbl="sibTrans2D1" presStyleIdx="0" presStyleCnt="6"/>
      <dgm:spPr/>
    </dgm:pt>
    <dgm:pt modelId="{6F0B9E38-5A71-1245-9B21-F93EB6AA3BD2}" type="pres">
      <dgm:prSet presAssocID="{FC221237-19B2-2643-9BA0-D6BB3B5109DA}" presName="node" presStyleLbl="node1" presStyleIdx="1" presStyleCnt="6">
        <dgm:presLayoutVars>
          <dgm:bulletEnabled val="1"/>
        </dgm:presLayoutVars>
      </dgm:prSet>
      <dgm:spPr/>
    </dgm:pt>
    <dgm:pt modelId="{CA66EBBF-A97B-3644-8091-0EB8B32FAAB8}" type="pres">
      <dgm:prSet presAssocID="{A628314C-F7F0-F14C-8D9B-4791B9F8677A}" presName="sibTrans" presStyleLbl="sibTrans2D1" presStyleIdx="1" presStyleCnt="6"/>
      <dgm:spPr/>
    </dgm:pt>
    <dgm:pt modelId="{7587829A-28C4-AD45-BCF9-79E53461108D}" type="pres">
      <dgm:prSet presAssocID="{A628314C-F7F0-F14C-8D9B-4791B9F8677A}" presName="connectorText" presStyleLbl="sibTrans2D1" presStyleIdx="1" presStyleCnt="6"/>
      <dgm:spPr/>
    </dgm:pt>
    <dgm:pt modelId="{E7AD41E0-A038-024B-886E-EFCB499128C8}" type="pres">
      <dgm:prSet presAssocID="{2C3F4CD0-DF5E-534C-B1BC-F6F29737D6C7}" presName="node" presStyleLbl="node1" presStyleIdx="2" presStyleCnt="6">
        <dgm:presLayoutVars>
          <dgm:bulletEnabled val="1"/>
        </dgm:presLayoutVars>
      </dgm:prSet>
      <dgm:spPr/>
    </dgm:pt>
    <dgm:pt modelId="{8F63079A-6456-7546-978F-8C4DC822C27A}" type="pres">
      <dgm:prSet presAssocID="{1AF871D4-9C8A-CC41-BF65-4A66499195F4}" presName="sibTrans" presStyleLbl="sibTrans2D1" presStyleIdx="2" presStyleCnt="6"/>
      <dgm:spPr/>
    </dgm:pt>
    <dgm:pt modelId="{C22095A4-9400-5149-B1AA-36306D2B5953}" type="pres">
      <dgm:prSet presAssocID="{1AF871D4-9C8A-CC41-BF65-4A66499195F4}" presName="connectorText" presStyleLbl="sibTrans2D1" presStyleIdx="2" presStyleCnt="6"/>
      <dgm:spPr/>
    </dgm:pt>
    <dgm:pt modelId="{38D1AF12-07A9-5A44-852A-6600EE6777F9}" type="pres">
      <dgm:prSet presAssocID="{26A827AD-0913-D04B-8829-15A62F47D37A}" presName="node" presStyleLbl="node1" presStyleIdx="3" presStyleCnt="6">
        <dgm:presLayoutVars>
          <dgm:bulletEnabled val="1"/>
        </dgm:presLayoutVars>
      </dgm:prSet>
      <dgm:spPr/>
    </dgm:pt>
    <dgm:pt modelId="{57617C68-83EF-874A-BCB6-37099ECFAA6C}" type="pres">
      <dgm:prSet presAssocID="{4BCB274A-5C10-D448-94EF-9CC7E3DED52D}" presName="sibTrans" presStyleLbl="sibTrans2D1" presStyleIdx="3" presStyleCnt="6"/>
      <dgm:spPr/>
    </dgm:pt>
    <dgm:pt modelId="{6372DEE6-C1E5-1F4E-A61B-5FD139A130D0}" type="pres">
      <dgm:prSet presAssocID="{4BCB274A-5C10-D448-94EF-9CC7E3DED52D}" presName="connectorText" presStyleLbl="sibTrans2D1" presStyleIdx="3" presStyleCnt="6"/>
      <dgm:spPr/>
    </dgm:pt>
    <dgm:pt modelId="{D5E55552-8604-0D4E-AC4B-2421486D3AC2}" type="pres">
      <dgm:prSet presAssocID="{51C39BCD-807E-9D4B-A58B-8A8BF14DE0D7}" presName="node" presStyleLbl="node1" presStyleIdx="4" presStyleCnt="6">
        <dgm:presLayoutVars>
          <dgm:bulletEnabled val="1"/>
        </dgm:presLayoutVars>
      </dgm:prSet>
      <dgm:spPr/>
    </dgm:pt>
    <dgm:pt modelId="{567EA685-E02B-C146-AF87-5E378049EEA9}" type="pres">
      <dgm:prSet presAssocID="{5F380204-6EC8-BC4C-8BBF-745723463277}" presName="sibTrans" presStyleLbl="sibTrans2D1" presStyleIdx="4" presStyleCnt="6"/>
      <dgm:spPr/>
    </dgm:pt>
    <dgm:pt modelId="{FE85459C-F288-6B4B-ADE2-CAE42A9BF5E0}" type="pres">
      <dgm:prSet presAssocID="{5F380204-6EC8-BC4C-8BBF-745723463277}" presName="connectorText" presStyleLbl="sibTrans2D1" presStyleIdx="4" presStyleCnt="6"/>
      <dgm:spPr/>
    </dgm:pt>
    <dgm:pt modelId="{03184E9A-1F66-0D46-AC18-7B6D5054FEB3}" type="pres">
      <dgm:prSet presAssocID="{028B1E1C-0739-2440-8D9A-6416B785F453}" presName="node" presStyleLbl="node1" presStyleIdx="5" presStyleCnt="6">
        <dgm:presLayoutVars>
          <dgm:bulletEnabled val="1"/>
        </dgm:presLayoutVars>
      </dgm:prSet>
      <dgm:spPr/>
    </dgm:pt>
    <dgm:pt modelId="{FD37DDF7-B019-8B4A-80EA-B8FD5C27C6FA}" type="pres">
      <dgm:prSet presAssocID="{4AE8EAC9-8D16-1647-B0D4-E6C6529BA46B}" presName="sibTrans" presStyleLbl="sibTrans2D1" presStyleIdx="5" presStyleCnt="6"/>
      <dgm:spPr/>
    </dgm:pt>
    <dgm:pt modelId="{E92CB777-40FB-EB41-8E08-DAD868D860A8}" type="pres">
      <dgm:prSet presAssocID="{4AE8EAC9-8D16-1647-B0D4-E6C6529BA46B}" presName="connectorText" presStyleLbl="sibTrans2D1" presStyleIdx="5" presStyleCnt="6"/>
      <dgm:spPr/>
    </dgm:pt>
  </dgm:ptLst>
  <dgm:cxnLst>
    <dgm:cxn modelId="{61B62C08-FF0D-404C-BE09-91B25BFCBD72}" type="presOf" srcId="{A628314C-F7F0-F14C-8D9B-4791B9F8677A}" destId="{7587829A-28C4-AD45-BCF9-79E53461108D}" srcOrd="1" destOrd="0" presId="urn:microsoft.com/office/officeart/2005/8/layout/cycle2"/>
    <dgm:cxn modelId="{47B51619-076E-264D-918B-EFA2E5946500}" srcId="{45BA48C2-3757-1740-BD9F-960D34B0E2D5}" destId="{26A827AD-0913-D04B-8829-15A62F47D37A}" srcOrd="3" destOrd="0" parTransId="{20912265-B7E1-6E46-BBC6-EAC0113841D2}" sibTransId="{4BCB274A-5C10-D448-94EF-9CC7E3DED52D}"/>
    <dgm:cxn modelId="{1A08D022-72C7-014E-B72C-1B9FCDA56747}" srcId="{45BA48C2-3757-1740-BD9F-960D34B0E2D5}" destId="{2C3F4CD0-DF5E-534C-B1BC-F6F29737D6C7}" srcOrd="2" destOrd="0" parTransId="{D80D43D6-74F2-5A48-AFB2-C121329F3C8B}" sibTransId="{1AF871D4-9C8A-CC41-BF65-4A66499195F4}"/>
    <dgm:cxn modelId="{6903FC31-3985-6146-B274-04E3A52ECE69}" type="presOf" srcId="{2C3F4CD0-DF5E-534C-B1BC-F6F29737D6C7}" destId="{E7AD41E0-A038-024B-886E-EFCB499128C8}" srcOrd="0" destOrd="0" presId="urn:microsoft.com/office/officeart/2005/8/layout/cycle2"/>
    <dgm:cxn modelId="{7B0E073B-4B82-5042-9F8D-7FACC60AFE2E}" type="presOf" srcId="{4AE8EAC9-8D16-1647-B0D4-E6C6529BA46B}" destId="{E92CB777-40FB-EB41-8E08-DAD868D860A8}" srcOrd="1" destOrd="0" presId="urn:microsoft.com/office/officeart/2005/8/layout/cycle2"/>
    <dgm:cxn modelId="{6B2F473F-A5FE-7840-824B-8DE5E604E2A1}" type="presOf" srcId="{5F380204-6EC8-BC4C-8BBF-745723463277}" destId="{FE85459C-F288-6B4B-ADE2-CAE42A9BF5E0}" srcOrd="1" destOrd="0" presId="urn:microsoft.com/office/officeart/2005/8/layout/cycle2"/>
    <dgm:cxn modelId="{66931F40-1925-254E-B0F7-1C4A15CA3BCC}" type="presOf" srcId="{4AE8EAC9-8D16-1647-B0D4-E6C6529BA46B}" destId="{FD37DDF7-B019-8B4A-80EA-B8FD5C27C6FA}" srcOrd="0" destOrd="0" presId="urn:microsoft.com/office/officeart/2005/8/layout/cycle2"/>
    <dgm:cxn modelId="{BB3E4643-9177-B84F-AA8D-41ACD1244844}" type="presOf" srcId="{FC221237-19B2-2643-9BA0-D6BB3B5109DA}" destId="{6F0B9E38-5A71-1245-9B21-F93EB6AA3BD2}" srcOrd="0" destOrd="0" presId="urn:microsoft.com/office/officeart/2005/8/layout/cycle2"/>
    <dgm:cxn modelId="{AADEED6A-8BF7-0B44-8B61-78BE3B2C0B20}" type="presOf" srcId="{5F380204-6EC8-BC4C-8BBF-745723463277}" destId="{567EA685-E02B-C146-AF87-5E378049EEA9}" srcOrd="0" destOrd="0" presId="urn:microsoft.com/office/officeart/2005/8/layout/cycle2"/>
    <dgm:cxn modelId="{4202E66C-42CB-8644-ABDC-2ED97DEFAEDB}" srcId="{45BA48C2-3757-1740-BD9F-960D34B0E2D5}" destId="{028B1E1C-0739-2440-8D9A-6416B785F453}" srcOrd="5" destOrd="0" parTransId="{7B816A92-8E94-EA40-88E7-0AB122BF9BAC}" sibTransId="{4AE8EAC9-8D16-1647-B0D4-E6C6529BA46B}"/>
    <dgm:cxn modelId="{9D9EDC4F-5CE6-9048-A120-EC074184FAE3}" type="presOf" srcId="{D60898DD-6F2E-9C47-B321-599E6DD0343B}" destId="{A64B369A-B134-1F40-A0BB-9DAA2E468C55}" srcOrd="0" destOrd="0" presId="urn:microsoft.com/office/officeart/2005/8/layout/cycle2"/>
    <dgm:cxn modelId="{A9E5AE55-4181-6C4E-A1CB-34E00B0ACB1E}" type="presOf" srcId="{1AF871D4-9C8A-CC41-BF65-4A66499195F4}" destId="{C22095A4-9400-5149-B1AA-36306D2B5953}" srcOrd="1" destOrd="0" presId="urn:microsoft.com/office/officeart/2005/8/layout/cycle2"/>
    <dgm:cxn modelId="{874AFE76-4B0D-EA41-90C1-D7A27FA5AD44}" type="presOf" srcId="{1AF871D4-9C8A-CC41-BF65-4A66499195F4}" destId="{8F63079A-6456-7546-978F-8C4DC822C27A}" srcOrd="0" destOrd="0" presId="urn:microsoft.com/office/officeart/2005/8/layout/cycle2"/>
    <dgm:cxn modelId="{129F8B7A-8851-E840-96F4-E3AB292BF899}" type="presOf" srcId="{45BA48C2-3757-1740-BD9F-960D34B0E2D5}" destId="{811A0BD7-BCB0-9843-8EB6-DB589DB098D2}" srcOrd="0" destOrd="0" presId="urn:microsoft.com/office/officeart/2005/8/layout/cycle2"/>
    <dgm:cxn modelId="{C600EC83-B4E9-BE43-9B52-02BAD2CDAE0B}" srcId="{45BA48C2-3757-1740-BD9F-960D34B0E2D5}" destId="{FC221237-19B2-2643-9BA0-D6BB3B5109DA}" srcOrd="1" destOrd="0" parTransId="{3AE13340-8160-CD49-8EE9-7F81FCA6D9C1}" sibTransId="{A628314C-F7F0-F14C-8D9B-4791B9F8677A}"/>
    <dgm:cxn modelId="{FF479FA7-A0B8-6A48-A979-2899ACD422EA}" srcId="{45BA48C2-3757-1740-BD9F-960D34B0E2D5}" destId="{D60898DD-6F2E-9C47-B321-599E6DD0343B}" srcOrd="0" destOrd="0" parTransId="{E8B6C248-0990-B14C-B605-DAD15FE83F7A}" sibTransId="{119790B7-0CC7-4548-9895-1E6D0F0CA1F7}"/>
    <dgm:cxn modelId="{72F5FBB4-0C4D-E641-A623-D6BAA9AF2C12}" type="presOf" srcId="{51C39BCD-807E-9D4B-A58B-8A8BF14DE0D7}" destId="{D5E55552-8604-0D4E-AC4B-2421486D3AC2}" srcOrd="0" destOrd="0" presId="urn:microsoft.com/office/officeart/2005/8/layout/cycle2"/>
    <dgm:cxn modelId="{0D21D6BE-DA90-2E4B-A2ED-6B56FEF2E8FE}" type="presOf" srcId="{119790B7-0CC7-4548-9895-1E6D0F0CA1F7}" destId="{AD0FAFD7-0F2A-054B-928F-D91C6AC46751}" srcOrd="0" destOrd="0" presId="urn:microsoft.com/office/officeart/2005/8/layout/cycle2"/>
    <dgm:cxn modelId="{3F7A9DC4-294E-194C-8A82-1A49CD9073B2}" type="presOf" srcId="{119790B7-0CC7-4548-9895-1E6D0F0CA1F7}" destId="{9753C722-ED26-CF40-AE53-275EB62759BC}" srcOrd="1" destOrd="0" presId="urn:microsoft.com/office/officeart/2005/8/layout/cycle2"/>
    <dgm:cxn modelId="{E93FE4DB-031B-E74C-9B52-320FB87DBAEB}" type="presOf" srcId="{4BCB274A-5C10-D448-94EF-9CC7E3DED52D}" destId="{57617C68-83EF-874A-BCB6-37099ECFAA6C}" srcOrd="0" destOrd="0" presId="urn:microsoft.com/office/officeart/2005/8/layout/cycle2"/>
    <dgm:cxn modelId="{D56CDAE6-3F02-7A4A-85DC-1F56158D5E54}" type="presOf" srcId="{4BCB274A-5C10-D448-94EF-9CC7E3DED52D}" destId="{6372DEE6-C1E5-1F4E-A61B-5FD139A130D0}" srcOrd="1" destOrd="0" presId="urn:microsoft.com/office/officeart/2005/8/layout/cycle2"/>
    <dgm:cxn modelId="{A90CD1EF-33A6-4341-94D2-33FFBB50F6D2}" srcId="{45BA48C2-3757-1740-BD9F-960D34B0E2D5}" destId="{51C39BCD-807E-9D4B-A58B-8A8BF14DE0D7}" srcOrd="4" destOrd="0" parTransId="{005ADD87-BC02-F44B-B79E-BF4F053EA342}" sibTransId="{5F380204-6EC8-BC4C-8BBF-745723463277}"/>
    <dgm:cxn modelId="{8696EBEF-D684-374E-916F-26A049A1CCAB}" type="presOf" srcId="{26A827AD-0913-D04B-8829-15A62F47D37A}" destId="{38D1AF12-07A9-5A44-852A-6600EE6777F9}" srcOrd="0" destOrd="0" presId="urn:microsoft.com/office/officeart/2005/8/layout/cycle2"/>
    <dgm:cxn modelId="{68C345FA-576C-204B-8B4F-993B9E2D68B8}" type="presOf" srcId="{028B1E1C-0739-2440-8D9A-6416B785F453}" destId="{03184E9A-1F66-0D46-AC18-7B6D5054FEB3}" srcOrd="0" destOrd="0" presId="urn:microsoft.com/office/officeart/2005/8/layout/cycle2"/>
    <dgm:cxn modelId="{1A402AFC-16F4-AB4F-904A-8B080E58F426}" type="presOf" srcId="{A628314C-F7F0-F14C-8D9B-4791B9F8677A}" destId="{CA66EBBF-A97B-3644-8091-0EB8B32FAAB8}" srcOrd="0" destOrd="0" presId="urn:microsoft.com/office/officeart/2005/8/layout/cycle2"/>
    <dgm:cxn modelId="{EC919CD6-6D84-7D49-A282-8A3FB27E03F0}" type="presParOf" srcId="{811A0BD7-BCB0-9843-8EB6-DB589DB098D2}" destId="{A64B369A-B134-1F40-A0BB-9DAA2E468C55}" srcOrd="0" destOrd="0" presId="urn:microsoft.com/office/officeart/2005/8/layout/cycle2"/>
    <dgm:cxn modelId="{813D7111-7BF5-F74D-8AEE-D2999547ABC6}" type="presParOf" srcId="{811A0BD7-BCB0-9843-8EB6-DB589DB098D2}" destId="{AD0FAFD7-0F2A-054B-928F-D91C6AC46751}" srcOrd="1" destOrd="0" presId="urn:microsoft.com/office/officeart/2005/8/layout/cycle2"/>
    <dgm:cxn modelId="{F3971829-C2EA-1547-B3F5-94E79C629E0C}" type="presParOf" srcId="{AD0FAFD7-0F2A-054B-928F-D91C6AC46751}" destId="{9753C722-ED26-CF40-AE53-275EB62759BC}" srcOrd="0" destOrd="0" presId="urn:microsoft.com/office/officeart/2005/8/layout/cycle2"/>
    <dgm:cxn modelId="{5642893B-7780-664A-91D6-9E91546DD857}" type="presParOf" srcId="{811A0BD7-BCB0-9843-8EB6-DB589DB098D2}" destId="{6F0B9E38-5A71-1245-9B21-F93EB6AA3BD2}" srcOrd="2" destOrd="0" presId="urn:microsoft.com/office/officeart/2005/8/layout/cycle2"/>
    <dgm:cxn modelId="{662AC5E5-209C-3F41-80A3-53AB35E6BB03}" type="presParOf" srcId="{811A0BD7-BCB0-9843-8EB6-DB589DB098D2}" destId="{CA66EBBF-A97B-3644-8091-0EB8B32FAAB8}" srcOrd="3" destOrd="0" presId="urn:microsoft.com/office/officeart/2005/8/layout/cycle2"/>
    <dgm:cxn modelId="{E3AD9338-7EC1-444C-A51A-6D5F56A97D5B}" type="presParOf" srcId="{CA66EBBF-A97B-3644-8091-0EB8B32FAAB8}" destId="{7587829A-28C4-AD45-BCF9-79E53461108D}" srcOrd="0" destOrd="0" presId="urn:microsoft.com/office/officeart/2005/8/layout/cycle2"/>
    <dgm:cxn modelId="{C3EE8265-6212-F04D-90A4-7EE46E9DDDB6}" type="presParOf" srcId="{811A0BD7-BCB0-9843-8EB6-DB589DB098D2}" destId="{E7AD41E0-A038-024B-886E-EFCB499128C8}" srcOrd="4" destOrd="0" presId="urn:microsoft.com/office/officeart/2005/8/layout/cycle2"/>
    <dgm:cxn modelId="{608FD149-AF2E-B54F-AE4D-D0C88DFF40B7}" type="presParOf" srcId="{811A0BD7-BCB0-9843-8EB6-DB589DB098D2}" destId="{8F63079A-6456-7546-978F-8C4DC822C27A}" srcOrd="5" destOrd="0" presId="urn:microsoft.com/office/officeart/2005/8/layout/cycle2"/>
    <dgm:cxn modelId="{42903BF3-4416-7C4B-928D-13706CE6A261}" type="presParOf" srcId="{8F63079A-6456-7546-978F-8C4DC822C27A}" destId="{C22095A4-9400-5149-B1AA-36306D2B5953}" srcOrd="0" destOrd="0" presId="urn:microsoft.com/office/officeart/2005/8/layout/cycle2"/>
    <dgm:cxn modelId="{3AE90035-C150-894A-A295-32B6A5D8D2CC}" type="presParOf" srcId="{811A0BD7-BCB0-9843-8EB6-DB589DB098D2}" destId="{38D1AF12-07A9-5A44-852A-6600EE6777F9}" srcOrd="6" destOrd="0" presId="urn:microsoft.com/office/officeart/2005/8/layout/cycle2"/>
    <dgm:cxn modelId="{818D6635-3AB8-EA40-AE8F-E914B27AEF8B}" type="presParOf" srcId="{811A0BD7-BCB0-9843-8EB6-DB589DB098D2}" destId="{57617C68-83EF-874A-BCB6-37099ECFAA6C}" srcOrd="7" destOrd="0" presId="urn:microsoft.com/office/officeart/2005/8/layout/cycle2"/>
    <dgm:cxn modelId="{34FC846E-ED91-E94F-A18A-69AB2F581C85}" type="presParOf" srcId="{57617C68-83EF-874A-BCB6-37099ECFAA6C}" destId="{6372DEE6-C1E5-1F4E-A61B-5FD139A130D0}" srcOrd="0" destOrd="0" presId="urn:microsoft.com/office/officeart/2005/8/layout/cycle2"/>
    <dgm:cxn modelId="{BA5C6520-8F24-5D43-90AB-351E117DB29E}" type="presParOf" srcId="{811A0BD7-BCB0-9843-8EB6-DB589DB098D2}" destId="{D5E55552-8604-0D4E-AC4B-2421486D3AC2}" srcOrd="8" destOrd="0" presId="urn:microsoft.com/office/officeart/2005/8/layout/cycle2"/>
    <dgm:cxn modelId="{EAF63499-1792-A943-AFED-14DB1671E627}" type="presParOf" srcId="{811A0BD7-BCB0-9843-8EB6-DB589DB098D2}" destId="{567EA685-E02B-C146-AF87-5E378049EEA9}" srcOrd="9" destOrd="0" presId="urn:microsoft.com/office/officeart/2005/8/layout/cycle2"/>
    <dgm:cxn modelId="{1ED81B2C-DB5D-CF4E-AEAC-DDE171B4EE26}" type="presParOf" srcId="{567EA685-E02B-C146-AF87-5E378049EEA9}" destId="{FE85459C-F288-6B4B-ADE2-CAE42A9BF5E0}" srcOrd="0" destOrd="0" presId="urn:microsoft.com/office/officeart/2005/8/layout/cycle2"/>
    <dgm:cxn modelId="{6B83573D-CADA-E54E-B8D4-A0CFA0CB3F72}" type="presParOf" srcId="{811A0BD7-BCB0-9843-8EB6-DB589DB098D2}" destId="{03184E9A-1F66-0D46-AC18-7B6D5054FEB3}" srcOrd="10" destOrd="0" presId="urn:microsoft.com/office/officeart/2005/8/layout/cycle2"/>
    <dgm:cxn modelId="{9582AE7F-3BCB-9343-AB00-2AEAECC2B6D5}" type="presParOf" srcId="{811A0BD7-BCB0-9843-8EB6-DB589DB098D2}" destId="{FD37DDF7-B019-8B4A-80EA-B8FD5C27C6FA}" srcOrd="11" destOrd="0" presId="urn:microsoft.com/office/officeart/2005/8/layout/cycle2"/>
    <dgm:cxn modelId="{7FF33EC5-FABE-6E47-BD0D-DC214F981AED}" type="presParOf" srcId="{FD37DDF7-B019-8B4A-80EA-B8FD5C27C6FA}" destId="{E92CB777-40FB-EB41-8E08-DAD868D860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CACE-C9A7-4323-998F-85157780C17A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116E5-515E-4893-B6BD-D0FF60CD122E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Modeling and Monitoring</a:t>
          </a:r>
        </a:p>
      </dsp:txBody>
      <dsp:txXfrm>
        <a:off x="2160400" y="47068"/>
        <a:ext cx="1775198" cy="842046"/>
      </dsp:txXfrm>
    </dsp:sp>
    <dsp:sp modelId="{EE4F47E8-BA86-4EAA-8678-9E82580F8FE5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3">
            <a:hueOff val="323911"/>
            <a:satOff val="-479"/>
            <a:lumOff val="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Physical Processes and Sediment Systems</a:t>
          </a:r>
        </a:p>
      </dsp:txBody>
      <dsp:txXfrm>
        <a:off x="3804791" y="1241788"/>
        <a:ext cx="1775198" cy="842046"/>
      </dsp:txXfrm>
    </dsp:sp>
    <dsp:sp modelId="{9345104D-7315-4E06-937E-0311D9A91202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3">
            <a:hueOff val="647822"/>
            <a:satOff val="-959"/>
            <a:lumOff val="1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Human Dimensions</a:t>
          </a:r>
        </a:p>
      </dsp:txBody>
      <dsp:txXfrm>
        <a:off x="3176690" y="3174885"/>
        <a:ext cx="1775198" cy="842046"/>
      </dsp:txXfrm>
    </dsp:sp>
    <dsp:sp modelId="{6BBC592F-6EDD-42C4-96F9-2DEAB065848B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3">
            <a:hueOff val="971733"/>
            <a:satOff val="-1438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Coastal Systems Ecology</a:t>
          </a:r>
        </a:p>
      </dsp:txBody>
      <dsp:txXfrm>
        <a:off x="1144111" y="3174885"/>
        <a:ext cx="1775198" cy="842046"/>
      </dsp:txXfrm>
    </dsp:sp>
    <dsp:sp modelId="{3492BF5D-6020-4236-A3CE-A542EAC2EA57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3">
            <a:hueOff val="1295644"/>
            <a:satOff val="-1918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Policy Research</a:t>
          </a:r>
        </a:p>
      </dsp:txBody>
      <dsp:txXfrm>
        <a:off x="516009" y="1241788"/>
        <a:ext cx="1775198" cy="8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369A-B134-1F40-A0BB-9DAA2E468C55}">
      <dsp:nvSpPr>
        <dsp:cNvPr id="0" name=""/>
        <dsp:cNvSpPr/>
      </dsp:nvSpPr>
      <dsp:spPr>
        <a:xfrm>
          <a:off x="1847019" y="85352"/>
          <a:ext cx="1417711" cy="141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Problem</a:t>
          </a:r>
        </a:p>
      </dsp:txBody>
      <dsp:txXfrm>
        <a:off x="2054638" y="292971"/>
        <a:ext cx="1002473" cy="1002473"/>
      </dsp:txXfrm>
    </dsp:sp>
    <dsp:sp modelId="{AD0FAFD7-0F2A-054B-928F-D91C6AC46751}">
      <dsp:nvSpPr>
        <dsp:cNvPr id="0" name=""/>
        <dsp:cNvSpPr/>
      </dsp:nvSpPr>
      <dsp:spPr>
        <a:xfrm rot="1800000">
          <a:off x="3280546" y="1082696"/>
          <a:ext cx="378757" cy="47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288158" y="1149984"/>
        <a:ext cx="265130" cy="287087"/>
      </dsp:txXfrm>
    </dsp:sp>
    <dsp:sp modelId="{6F0B9E38-5A71-1245-9B21-F93EB6AA3BD2}">
      <dsp:nvSpPr>
        <dsp:cNvPr id="0" name=""/>
        <dsp:cNvSpPr/>
      </dsp:nvSpPr>
      <dsp:spPr>
        <a:xfrm>
          <a:off x="3693686" y="1151526"/>
          <a:ext cx="1417711" cy="141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Objectives</a:t>
          </a:r>
        </a:p>
      </dsp:txBody>
      <dsp:txXfrm>
        <a:off x="3901305" y="1359145"/>
        <a:ext cx="1002473" cy="1002473"/>
      </dsp:txXfrm>
    </dsp:sp>
    <dsp:sp modelId="{CA66EBBF-A97B-3644-8091-0EB8B32FAAB8}">
      <dsp:nvSpPr>
        <dsp:cNvPr id="0" name=""/>
        <dsp:cNvSpPr/>
      </dsp:nvSpPr>
      <dsp:spPr>
        <a:xfrm rot="5400000">
          <a:off x="4213163" y="2676598"/>
          <a:ext cx="378757" cy="47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269977" y="2715480"/>
        <a:ext cx="265130" cy="287087"/>
      </dsp:txXfrm>
    </dsp:sp>
    <dsp:sp modelId="{E7AD41E0-A038-024B-886E-EFCB499128C8}">
      <dsp:nvSpPr>
        <dsp:cNvPr id="0" name=""/>
        <dsp:cNvSpPr/>
      </dsp:nvSpPr>
      <dsp:spPr>
        <a:xfrm>
          <a:off x="3693686" y="3283874"/>
          <a:ext cx="1417711" cy="141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Alternatives</a:t>
          </a:r>
        </a:p>
      </dsp:txBody>
      <dsp:txXfrm>
        <a:off x="3901305" y="3491493"/>
        <a:ext cx="1002473" cy="1002473"/>
      </dsp:txXfrm>
    </dsp:sp>
    <dsp:sp modelId="{8F63079A-6456-7546-978F-8C4DC822C27A}">
      <dsp:nvSpPr>
        <dsp:cNvPr id="0" name=""/>
        <dsp:cNvSpPr/>
      </dsp:nvSpPr>
      <dsp:spPr>
        <a:xfrm rot="9000000">
          <a:off x="3299113" y="4281218"/>
          <a:ext cx="378757" cy="47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3405128" y="4348506"/>
        <a:ext cx="265130" cy="287087"/>
      </dsp:txXfrm>
    </dsp:sp>
    <dsp:sp modelId="{38D1AF12-07A9-5A44-852A-6600EE6777F9}">
      <dsp:nvSpPr>
        <dsp:cNvPr id="0" name=""/>
        <dsp:cNvSpPr/>
      </dsp:nvSpPr>
      <dsp:spPr>
        <a:xfrm>
          <a:off x="1847019" y="4350048"/>
          <a:ext cx="1417711" cy="141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Consequence Analysis</a:t>
          </a:r>
        </a:p>
      </dsp:txBody>
      <dsp:txXfrm>
        <a:off x="2054638" y="4557667"/>
        <a:ext cx="1002473" cy="1002473"/>
      </dsp:txXfrm>
    </dsp:sp>
    <dsp:sp modelId="{57617C68-83EF-874A-BCB6-37099ECFAA6C}">
      <dsp:nvSpPr>
        <dsp:cNvPr id="0" name=""/>
        <dsp:cNvSpPr/>
      </dsp:nvSpPr>
      <dsp:spPr>
        <a:xfrm rot="12600000">
          <a:off x="1452446" y="4291938"/>
          <a:ext cx="378757" cy="47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1558461" y="4416040"/>
        <a:ext cx="265130" cy="287087"/>
      </dsp:txXfrm>
    </dsp:sp>
    <dsp:sp modelId="{D5E55552-8604-0D4E-AC4B-2421486D3AC2}">
      <dsp:nvSpPr>
        <dsp:cNvPr id="0" name=""/>
        <dsp:cNvSpPr/>
      </dsp:nvSpPr>
      <dsp:spPr>
        <a:xfrm>
          <a:off x="351" y="3283874"/>
          <a:ext cx="1417711" cy="141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Tradeoffs and Optimization</a:t>
          </a:r>
        </a:p>
      </dsp:txBody>
      <dsp:txXfrm>
        <a:off x="207970" y="3491493"/>
        <a:ext cx="1002473" cy="1002473"/>
      </dsp:txXfrm>
    </dsp:sp>
    <dsp:sp modelId="{567EA685-E02B-C146-AF87-5E378049EEA9}">
      <dsp:nvSpPr>
        <dsp:cNvPr id="0" name=""/>
        <dsp:cNvSpPr/>
      </dsp:nvSpPr>
      <dsp:spPr>
        <a:xfrm rot="16200000">
          <a:off x="519828" y="2698037"/>
          <a:ext cx="378757" cy="47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76642" y="2850546"/>
        <a:ext cx="265130" cy="287087"/>
      </dsp:txXfrm>
    </dsp:sp>
    <dsp:sp modelId="{03184E9A-1F66-0D46-AC18-7B6D5054FEB3}">
      <dsp:nvSpPr>
        <dsp:cNvPr id="0" name=""/>
        <dsp:cNvSpPr/>
      </dsp:nvSpPr>
      <dsp:spPr>
        <a:xfrm>
          <a:off x="351" y="1151526"/>
          <a:ext cx="1417711" cy="141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Decide and Take Action</a:t>
          </a:r>
        </a:p>
      </dsp:txBody>
      <dsp:txXfrm>
        <a:off x="207970" y="1359145"/>
        <a:ext cx="1002473" cy="1002473"/>
      </dsp:txXfrm>
    </dsp:sp>
    <dsp:sp modelId="{FD37DDF7-B019-8B4A-80EA-B8FD5C27C6FA}">
      <dsp:nvSpPr>
        <dsp:cNvPr id="0" name=""/>
        <dsp:cNvSpPr/>
      </dsp:nvSpPr>
      <dsp:spPr>
        <a:xfrm rot="19800000">
          <a:off x="1433879" y="1093416"/>
          <a:ext cx="378757" cy="478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441491" y="1217518"/>
        <a:ext cx="265130" cy="28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F1CDB-E6CD-4A40-B067-6944B5EB4C1D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E604-21BE-5144-AA25-426A624A9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754F-925B-E241-B852-865CC95EE763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278C-86C1-AD4F-97EA-0963AFB49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59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Began operations in February 2012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Operations based in Baton Rouge, Louisiana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Founding Partners: State of Louisiana (Governor Jindal), Baton Rouge Area Foundation, Senator Mary Landrieu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15774-7CE2-E141-9F71-13338CF88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-672779"/>
            <a:ext cx="3340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8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7428" y="3426116"/>
            <a:ext cx="6400800" cy="71344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Email</a:t>
            </a:r>
          </a:p>
        </p:txBody>
      </p:sp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762893" y="2484365"/>
            <a:ext cx="362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Black"/>
                <a:cs typeface="Arial Black"/>
              </a:rPr>
              <a:t>THANK YOU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132793" y="5250383"/>
            <a:ext cx="2890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301 NORTH MAIN STREET, SUITE 2000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BATON ROUGE, LA 70825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(225) 448-2813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WWW.THEWATERINSTITUTE.ORG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78" y="-664070"/>
            <a:ext cx="3340100" cy="334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93" y="4105046"/>
            <a:ext cx="1644270" cy="10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_Registered_Logo_Full_Color_Pr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-446011"/>
            <a:ext cx="3143250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_Registered_Logo_Full_Color_Pr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4240289"/>
            <a:ext cx="3143250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017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2701" y="0"/>
            <a:ext cx="2667773" cy="1837780"/>
          </a:xfrm>
          <a:prstGeom prst="rect">
            <a:avLst/>
          </a:prstGeom>
        </p:spPr>
      </p:pic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2701" y="0"/>
            <a:ext cx="9144000" cy="37623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164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_Registered_Logo_Full_Color_Pr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4240289"/>
            <a:ext cx="3143250" cy="31432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-1" y="1"/>
            <a:ext cx="9144001" cy="376215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017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69337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  <p:pic>
        <p:nvPicPr>
          <p:cNvPr id="10" name="Picture 9" descr="White-Droplet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5463" r="61510" b="31344"/>
          <a:stretch/>
        </p:blipFill>
        <p:spPr>
          <a:xfrm>
            <a:off x="-1" y="4109362"/>
            <a:ext cx="587619" cy="14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Coas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5" b="10248"/>
          <a:stretch/>
        </p:blipFill>
        <p:spPr>
          <a:xfrm>
            <a:off x="0" y="0"/>
            <a:ext cx="9144000" cy="3762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017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4137581"/>
            <a:ext cx="3340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1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69337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  <p:pic>
        <p:nvPicPr>
          <p:cNvPr id="10" name="Picture 9" descr="White-Droplet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5463" r="61510" b="31344"/>
          <a:stretch/>
        </p:blipFill>
        <p:spPr>
          <a:xfrm>
            <a:off x="-1" y="4109362"/>
            <a:ext cx="587619" cy="1462527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623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514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69337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  <p:pic>
        <p:nvPicPr>
          <p:cNvPr id="10" name="Picture 9" descr="White-Droplet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5463" r="61510" b="31344"/>
          <a:stretch/>
        </p:blipFill>
        <p:spPr>
          <a:xfrm>
            <a:off x="-1" y="4109362"/>
            <a:ext cx="587619" cy="146252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-1" y="1"/>
            <a:ext cx="9144001" cy="376215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09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May 2016 USGBC FORWARD</a:t>
            </a:r>
          </a:p>
        </p:txBody>
      </p:sp>
      <p:pic>
        <p:nvPicPr>
          <p:cNvPr id="9" name="Picture 8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9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1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8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_Registered_Logo_Full_Color_Pr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-446011"/>
            <a:ext cx="3143250" cy="31432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17407"/>
            <a:ext cx="6400800" cy="71344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Email</a:t>
            </a:r>
          </a:p>
        </p:txBody>
      </p:sp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89177" y="2475656"/>
            <a:ext cx="362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Black"/>
                <a:cs typeface="Arial Black"/>
              </a:rPr>
              <a:t>THANK YOU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127694" y="5241674"/>
            <a:ext cx="2890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301 NORTH MAIN STREET, SUITE 2000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BATON ROUGE, LA 70825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(225) 448-2813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WWW.THEWATERINSTITUTE.ORG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2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78500" y="1600200"/>
            <a:ext cx="1964472" cy="4572000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Text Body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2553233" y="1600200"/>
            <a:ext cx="1964472" cy="4572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Text Body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627966" y="1600200"/>
            <a:ext cx="1964472" cy="4572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Text Body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722328" y="1600200"/>
            <a:ext cx="1964472" cy="457200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Text Body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8225082" cy="9564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5024682" y="6400800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E08874B-0B54-B44D-8B4E-B846B3AB74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79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-1" y="1"/>
            <a:ext cx="9144001" cy="376215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017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Light-Blue-Casaca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0" t="63121"/>
          <a:stretch/>
        </p:blipFill>
        <p:spPr>
          <a:xfrm>
            <a:off x="7451457" y="5028530"/>
            <a:ext cx="1474710" cy="1327820"/>
          </a:xfrm>
          <a:prstGeom prst="rect">
            <a:avLst/>
          </a:prstGeom>
        </p:spPr>
      </p:pic>
      <p:pic>
        <p:nvPicPr>
          <p:cNvPr id="7" name="Picture 6" descr="Light-Blue-Casacad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4137581"/>
            <a:ext cx="3340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9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81200"/>
            <a:ext cx="7010400" cy="838200"/>
          </a:xfrm>
          <a:prstGeom prst="rect">
            <a:avLst/>
          </a:prstGeom>
        </p:spPr>
        <p:txBody>
          <a:bodyPr/>
          <a:lstStyle>
            <a:lvl1pPr algn="ctr">
              <a:defRPr sz="3600" b="1" cap="all" spc="3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0200" y="3429000"/>
            <a:ext cx="7010400" cy="2971800"/>
          </a:xfrm>
          <a:prstGeom prst="rect">
            <a:avLst/>
          </a:prstGeom>
        </p:spPr>
        <p:txBody>
          <a:bodyPr/>
          <a:lstStyle>
            <a:lvl1pPr algn="ctr">
              <a:buSzPct val="100000"/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algn="ctr">
              <a:buFontTx/>
              <a:buNone/>
              <a:defRPr>
                <a:solidFill>
                  <a:srgbClr val="9AA695"/>
                </a:solidFill>
              </a:defRPr>
            </a:lvl2pPr>
            <a:lvl3pPr algn="ctr">
              <a:buFontTx/>
              <a:buNone/>
              <a:defRPr>
                <a:solidFill>
                  <a:srgbClr val="9AA695"/>
                </a:solidFill>
              </a:defRPr>
            </a:lvl3pPr>
            <a:lvl4pPr algn="ctr">
              <a:buFontTx/>
              <a:buNone/>
              <a:defRPr>
                <a:solidFill>
                  <a:srgbClr val="9AA695"/>
                </a:solidFill>
              </a:defRPr>
            </a:lvl4pPr>
            <a:lvl5pPr algn="ctr">
              <a:buFontTx/>
              <a:buNone/>
              <a:defRPr>
                <a:solidFill>
                  <a:srgbClr val="9AA69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5780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69337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  <p:pic>
        <p:nvPicPr>
          <p:cNvPr id="10" name="Picture 9" descr="White-Droplet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5463" r="61510" b="31344"/>
          <a:stretch/>
        </p:blipFill>
        <p:spPr>
          <a:xfrm>
            <a:off x="-1" y="4109362"/>
            <a:ext cx="587619" cy="14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69337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  <p:pic>
        <p:nvPicPr>
          <p:cNvPr id="10" name="Picture 9" descr="White-Droplet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5463" r="61510" b="31344"/>
          <a:stretch/>
        </p:blipFill>
        <p:spPr>
          <a:xfrm>
            <a:off x="-1" y="4109362"/>
            <a:ext cx="587619" cy="1462527"/>
          </a:xfrm>
          <a:prstGeom prst="rect">
            <a:avLst/>
          </a:prstGeom>
        </p:spPr>
      </p:pic>
      <p:pic>
        <p:nvPicPr>
          <p:cNvPr id="11" name="Picture 10" descr="LACoast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5" b="10248"/>
          <a:stretch/>
        </p:blipFill>
        <p:spPr>
          <a:xfrm>
            <a:off x="0" y="0"/>
            <a:ext cx="9144000" cy="3762158"/>
          </a:xfrm>
          <a:prstGeom prst="rect">
            <a:avLst/>
          </a:prstGeom>
        </p:spPr>
      </p:pic>
      <p:pic>
        <p:nvPicPr>
          <p:cNvPr id="4" name="Picture 3" descr="LACoast-2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1" b="21111"/>
          <a:stretch/>
        </p:blipFill>
        <p:spPr>
          <a:xfrm>
            <a:off x="0" y="0"/>
            <a:ext cx="9144000" cy="37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69337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  <p:pic>
        <p:nvPicPr>
          <p:cNvPr id="10" name="Picture 9" descr="White-Droplet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15463" r="61510" b="31344"/>
          <a:stretch/>
        </p:blipFill>
        <p:spPr>
          <a:xfrm>
            <a:off x="-1" y="4109362"/>
            <a:ext cx="587619" cy="146252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-1" y="1"/>
            <a:ext cx="9144001" cy="376215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94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3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rademark_Logo_Full_Color_PMS_WhiteB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r="28938" b="43873"/>
          <a:stretch/>
        </p:blipFill>
        <p:spPr>
          <a:xfrm>
            <a:off x="4300796" y="6356350"/>
            <a:ext cx="615774" cy="3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Into the Blue 2050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132883E-F7B3-B746-B092-06924464A9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60" r:id="rId6"/>
    <p:sldLayoutId id="214748366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 cap="all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C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C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C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C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C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May 2016 USGBC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132883E-F7B3-B746-B092-06924464A9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94" r:id="rId15"/>
    <p:sldLayoutId id="2147483695" r:id="rId1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 cap="all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C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C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C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C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C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-1" y="-80854"/>
            <a:ext cx="9144001" cy="3796511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Capital Area Ground Water Conservation Commission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11, 2018</a:t>
            </a:r>
          </a:p>
        </p:txBody>
      </p:sp>
      <p:pic>
        <p:nvPicPr>
          <p:cNvPr id="6" name="Picture 5" descr="Light-Blue-Casacad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5" t="10155" b="38802"/>
          <a:stretch/>
        </p:blipFill>
        <p:spPr>
          <a:xfrm>
            <a:off x="-1" y="0"/>
            <a:ext cx="2667773" cy="1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6DC3-078D-4647-84C9-2C77EAE0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21497"/>
            <a:ext cx="7772400" cy="147002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48AFF-CBAB-4F08-841F-2FC254CE4F44}"/>
              </a:ext>
            </a:extLst>
          </p:cNvPr>
          <p:cNvSpPr txBox="1"/>
          <p:nvPr/>
        </p:nvSpPr>
        <p:spPr>
          <a:xfrm>
            <a:off x="2806399" y="5604973"/>
            <a:ext cx="380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1110 RIVER ROAD S., SUITE 200, BATON ROUGE, LA. 70802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225-448-2813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C4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WWW.THEWATERINSTITUTE.ORG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BE0BA-0A84-44A3-BDE4-441941CA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7" y="4494643"/>
            <a:ext cx="19145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3BEA7D-8260-4049-9764-20FDA474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Post-Hurricane Katrina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E17E8-E055-4FA3-A235-F348C5871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AAD4A3-9680-4BE2-B219-4976DB8F4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A62D1-4C1A-4258-87EE-AE2B2589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1304"/>
            <a:ext cx="5329482" cy="354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F172A9-CC39-497A-BB11-7C9EC30E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373" y="3191773"/>
            <a:ext cx="2950400" cy="29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6FA2-B67E-4E74-B6B2-8B939BCB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 sought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23D115-89BE-4B1F-8A2C-57207BE0FD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9662" y="1599046"/>
            <a:ext cx="3518910" cy="34669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6CC78-D60F-4959-B23D-DBA035007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99046"/>
            <a:ext cx="4038600" cy="4525963"/>
          </a:xfrm>
        </p:spPr>
        <p:txBody>
          <a:bodyPr/>
          <a:lstStyle/>
          <a:p>
            <a:r>
              <a:rPr lang="en-US" dirty="0"/>
              <a:t>Louisiana leaders look for new approach to water management</a:t>
            </a:r>
          </a:p>
          <a:p>
            <a:r>
              <a:rPr lang="en-US" dirty="0"/>
              <a:t>Multiple trips to Netherlands and Deltares</a:t>
            </a:r>
          </a:p>
          <a:p>
            <a:r>
              <a:rPr lang="en-US" dirty="0"/>
              <a:t>Determined need to set up a research institute based on Deltares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26A93-812D-4BE7-A7D9-36767EE1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C51F-A5A6-4FFD-83C0-9AE95BC63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7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About Us</a:t>
            </a:r>
          </a:p>
        </p:txBody>
      </p:sp>
      <p:pic>
        <p:nvPicPr>
          <p:cNvPr id="2048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4406900"/>
            <a:ext cx="34448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63600" y="374650"/>
            <a:ext cx="82804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Water Institute of the Gulf is a </a:t>
            </a:r>
            <a:r>
              <a:rPr lang="en-US" sz="2800" b="1" dirty="0">
                <a:solidFill>
                  <a:schemeClr val="accent6"/>
                </a:solidFill>
                <a:ea typeface="+mn-ea"/>
                <a:cs typeface="+mn-cs"/>
              </a:rPr>
              <a:t>not-for-profit, independent</a:t>
            </a:r>
            <a:r>
              <a:rPr lang="en-US" sz="2800" dirty="0">
                <a:ea typeface="+mn-ea"/>
                <a:cs typeface="+mn-cs"/>
              </a:rPr>
              <a:t> research and technical services resource for resilient coasts and sustainable water systems worldwide.  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work of the Institute helps ensure </a:t>
            </a:r>
            <a:r>
              <a:rPr lang="en-US" sz="2800" b="1" dirty="0">
                <a:solidFill>
                  <a:schemeClr val="accent6"/>
                </a:solidFill>
                <a:ea typeface="+mn-ea"/>
                <a:cs typeface="+mn-cs"/>
              </a:rPr>
              <a:t>livable communities </a:t>
            </a:r>
            <a:r>
              <a:rPr lang="en-US" sz="2800" dirty="0">
                <a:ea typeface="+mn-ea"/>
                <a:cs typeface="+mn-cs"/>
              </a:rPr>
              <a:t>and a </a:t>
            </a:r>
            <a:r>
              <a:rPr lang="en-US" sz="2800" b="1" dirty="0">
                <a:solidFill>
                  <a:schemeClr val="accent6"/>
                </a:solidFill>
                <a:ea typeface="+mn-ea"/>
                <a:cs typeface="+mn-cs"/>
              </a:rPr>
              <a:t>thriving economy and environment</a:t>
            </a:r>
            <a:r>
              <a:rPr lang="en-US" sz="2800" dirty="0">
                <a:ea typeface="+mn-ea"/>
                <a:cs typeface="+mn-cs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C6C04-D1E6-AA4E-84A6-B0B84E9F1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8D9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8D97">
                  <a:lumMod val="60000"/>
                  <a:lumOff val="4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8D97">
                  <a:lumMod val="60000"/>
                  <a:lumOff val="4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6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2B33-E89F-4CBC-90B8-45B58C5A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water institute </a:t>
            </a:r>
            <a:br>
              <a:rPr lang="en-US" dirty="0"/>
            </a:br>
            <a:r>
              <a:rPr lang="en-US" dirty="0"/>
              <a:t>of the gulf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FCD89C-BB69-4F9A-BB77-ED9A4FDA0F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090" y="1430520"/>
            <a:ext cx="8039819" cy="4392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C5FE0-6054-4450-BC24-4405A1AE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2D869-BDCD-4819-9E57-6E6C44E45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5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28750"/>
            <a:ext cx="7239000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pc="0" dirty="0">
                <a:solidFill>
                  <a:srgbClr val="595C4D"/>
                </a:solidFill>
                <a:ea typeface="+mj-ea"/>
              </a:rPr>
              <a:t>AN integrated approach to solving the challenges of Coastal Louisiana and the Mississippi river delta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371600" y="20097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5063"/>
            <a:ext cx="1371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40245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8D97">
                  <a:lumMod val="60000"/>
                  <a:lumOff val="40000"/>
                </a:srgbClr>
              </a:solidFill>
              <a:effectLst/>
              <a:uLnTx/>
              <a:uFillTx/>
              <a:latin typeface="Arial Narrow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795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6B56-C65D-4E4A-A7C5-8A4267DD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Long-Term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DDB9-C145-48F1-933D-07936474E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/>
              <a:t>Objectives</a:t>
            </a:r>
            <a:endParaRPr lang="en-US" b="1" dirty="0"/>
          </a:p>
          <a:p>
            <a:r>
              <a:rPr lang="en-US" dirty="0"/>
              <a:t>1: Work with the CAGWCC and other technical stakeholders to </a:t>
            </a:r>
            <a:r>
              <a:rPr lang="en-US" b="1" i="1" dirty="0"/>
              <a:t>identify and evaluate </a:t>
            </a:r>
            <a:r>
              <a:rPr lang="en-US" dirty="0"/>
              <a:t>feasible, realistic, and cost-effective science-based </a:t>
            </a:r>
            <a:r>
              <a:rPr lang="en-US" b="1" i="1" dirty="0"/>
              <a:t>alternatives</a:t>
            </a:r>
            <a:r>
              <a:rPr lang="en-US" dirty="0"/>
              <a:t> which meet long-term water resource needs. </a:t>
            </a:r>
          </a:p>
          <a:p>
            <a:r>
              <a:rPr lang="en-US" dirty="0"/>
              <a:t>2: Evaluate the </a:t>
            </a:r>
            <a:r>
              <a:rPr lang="en-US" b="1" i="1" dirty="0"/>
              <a:t>state of the science</a:t>
            </a:r>
            <a:r>
              <a:rPr lang="en-US" dirty="0"/>
              <a:t>/information related to groundwater use and aquifer conservation needed to evaluate alternatives and inform decisions. </a:t>
            </a:r>
          </a:p>
          <a:p>
            <a:r>
              <a:rPr lang="en-US" dirty="0"/>
              <a:t>3: Work with the CAGWCC to </a:t>
            </a:r>
            <a:r>
              <a:rPr lang="en-US" b="1" i="1" dirty="0"/>
              <a:t>identify management alternatives</a:t>
            </a:r>
            <a:r>
              <a:rPr lang="en-US" dirty="0"/>
              <a:t> that are economically feasible and acceptable, and to </a:t>
            </a:r>
            <a:r>
              <a:rPr lang="en-US" b="1" i="1" dirty="0"/>
              <a:t>develop a strategic plan</a:t>
            </a:r>
            <a:r>
              <a:rPr lang="en-US" dirty="0"/>
              <a:t> for the long-term water supply for the District.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E91C4-74D2-460F-BF60-AA8B8BC0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5C3D8-E134-4455-80E5-088E7FE5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7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D71BFB5-F29A-4AC8-A193-10A2B46CCED3}"/>
              </a:ext>
            </a:extLst>
          </p:cNvPr>
          <p:cNvSpPr/>
          <p:nvPr/>
        </p:nvSpPr>
        <p:spPr>
          <a:xfrm rot="10800000" flipH="1">
            <a:off x="4498413" y="292558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15393-6907-4D87-976E-080731B827D5}"/>
              </a:ext>
            </a:extLst>
          </p:cNvPr>
          <p:cNvGrpSpPr/>
          <p:nvPr/>
        </p:nvGrpSpPr>
        <p:grpSpPr>
          <a:xfrm rot="10800000" flipH="1">
            <a:off x="5342624" y="4001615"/>
            <a:ext cx="3447224" cy="2657856"/>
            <a:chOff x="5330825" y="273050"/>
            <a:chExt cx="3447224" cy="2657856"/>
          </a:xfrm>
          <a:solidFill>
            <a:schemeClr val="accent3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630978-37F9-46CD-A21A-BF51DA9718B9}"/>
                </a:ext>
              </a:extLst>
            </p:cNvPr>
            <p:cNvSpPr/>
            <p:nvPr/>
          </p:nvSpPr>
          <p:spPr>
            <a:xfrm rot="1800000">
              <a:off x="5988247" y="815536"/>
              <a:ext cx="2179450" cy="1600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AE1CF4-009F-4449-8C30-F7DE63ABBF8C}"/>
                </a:ext>
              </a:extLst>
            </p:cNvPr>
            <p:cNvSpPr/>
            <p:nvPr/>
          </p:nvSpPr>
          <p:spPr>
            <a:xfrm>
              <a:off x="7177849" y="1330706"/>
              <a:ext cx="1600200" cy="1600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6363A4-8A78-460C-9F01-18A0B2567631}"/>
                </a:ext>
              </a:extLst>
            </p:cNvPr>
            <p:cNvSpPr/>
            <p:nvPr/>
          </p:nvSpPr>
          <p:spPr>
            <a:xfrm>
              <a:off x="5330825" y="273050"/>
              <a:ext cx="1600200" cy="1600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FEC40E-2C6B-4EE0-8B25-6104D2CD86C4}"/>
              </a:ext>
            </a:extLst>
          </p:cNvPr>
          <p:cNvGrpSpPr/>
          <p:nvPr/>
        </p:nvGrpSpPr>
        <p:grpSpPr>
          <a:xfrm>
            <a:off x="5330825" y="805316"/>
            <a:ext cx="3447224" cy="2657856"/>
            <a:chOff x="5330825" y="273050"/>
            <a:chExt cx="3447224" cy="26578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0CF5CB-C8A5-4AF1-BD30-B9BA3D262086}"/>
                </a:ext>
              </a:extLst>
            </p:cNvPr>
            <p:cNvSpPr/>
            <p:nvPr/>
          </p:nvSpPr>
          <p:spPr>
            <a:xfrm rot="1800000">
              <a:off x="5988247" y="815536"/>
              <a:ext cx="2179450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927EF7-E156-4910-B5CF-7793188A13D3}"/>
                </a:ext>
              </a:extLst>
            </p:cNvPr>
            <p:cNvSpPr/>
            <p:nvPr/>
          </p:nvSpPr>
          <p:spPr>
            <a:xfrm>
              <a:off x="7177849" y="1330706"/>
              <a:ext cx="1600200" cy="1600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D21607-3A92-430D-8A28-6B8A68E15B0C}"/>
                </a:ext>
              </a:extLst>
            </p:cNvPr>
            <p:cNvSpPr/>
            <p:nvPr/>
          </p:nvSpPr>
          <p:spPr>
            <a:xfrm>
              <a:off x="5330825" y="273050"/>
              <a:ext cx="1600200" cy="1600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CD095D-4AB7-430C-BBC6-8E33B71F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phased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386A-6BC4-4C97-96E0-C4FEAB65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89964"/>
            <a:ext cx="3008313" cy="4691063"/>
          </a:xfrm>
        </p:spPr>
        <p:txBody>
          <a:bodyPr/>
          <a:lstStyle/>
          <a:p>
            <a:r>
              <a:rPr lang="en-US" sz="2400" dirty="0"/>
              <a:t>PrOACT Framework for Structuring Decisions: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</a:t>
            </a:r>
            <a:r>
              <a:rPr lang="en-US" sz="2000" u="sng" dirty="0"/>
              <a:t>P</a:t>
            </a:r>
            <a:r>
              <a:rPr lang="en-US" sz="2000" dirty="0"/>
              <a:t>roblem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Determining the </a:t>
            </a:r>
            <a:r>
              <a:rPr lang="en-US" sz="2000" u="sng" dirty="0"/>
              <a:t>O</a:t>
            </a:r>
            <a:r>
              <a:rPr lang="en-US" sz="2000" dirty="0"/>
              <a:t>bjectives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Identifying </a:t>
            </a:r>
            <a:r>
              <a:rPr lang="en-US" sz="2000" u="sng" dirty="0"/>
              <a:t>A</a:t>
            </a:r>
            <a:r>
              <a:rPr lang="en-US" sz="2000" dirty="0"/>
              <a:t>lternatives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alternatives and forecasting the </a:t>
            </a:r>
            <a:r>
              <a:rPr lang="en-US" sz="2000" u="sng" dirty="0"/>
              <a:t>C</a:t>
            </a:r>
            <a:r>
              <a:rPr lang="en-US" sz="2000" dirty="0"/>
              <a:t>onsequences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the </a:t>
            </a:r>
            <a:r>
              <a:rPr lang="en-US" sz="2000" u="sng" dirty="0"/>
              <a:t>T</a:t>
            </a:r>
            <a:r>
              <a:rPr lang="en-US" sz="2000" dirty="0"/>
              <a:t>rade-offs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Making the decision and taking action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931D4-30A0-4EB0-970D-F5D4FBC9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17C8-B3FD-47A8-AE7B-DFF954CF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888616"/>
            <a:ext cx="2133600" cy="365125"/>
          </a:xfrm>
        </p:spPr>
        <p:txBody>
          <a:bodyPr/>
          <a:lstStyle/>
          <a:p>
            <a:fld id="{D132883E-F7B3-B746-B092-06924464A980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55F16B-313A-42B1-BE21-CDAA0BCF083A}"/>
              </a:ext>
            </a:extLst>
          </p:cNvPr>
          <p:cNvGrpSpPr/>
          <p:nvPr/>
        </p:nvGrpSpPr>
        <p:grpSpPr>
          <a:xfrm>
            <a:off x="3486173" y="4011042"/>
            <a:ext cx="3447224" cy="2657856"/>
            <a:chOff x="5330825" y="273050"/>
            <a:chExt cx="3447224" cy="2657856"/>
          </a:xfrm>
          <a:solidFill>
            <a:schemeClr val="accent3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D8F87D-4CA2-49E4-83FB-A193A06F7DCD}"/>
                </a:ext>
              </a:extLst>
            </p:cNvPr>
            <p:cNvSpPr/>
            <p:nvPr/>
          </p:nvSpPr>
          <p:spPr>
            <a:xfrm rot="1800000">
              <a:off x="5988247" y="815536"/>
              <a:ext cx="2179450" cy="1600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C0F026-2BD7-447B-9EE6-D08AE69534AC}"/>
                </a:ext>
              </a:extLst>
            </p:cNvPr>
            <p:cNvSpPr/>
            <p:nvPr/>
          </p:nvSpPr>
          <p:spPr>
            <a:xfrm>
              <a:off x="7177849" y="1330706"/>
              <a:ext cx="1600200" cy="1600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52E83D-488E-41DE-AC59-F7B8CED9DCB6}"/>
                </a:ext>
              </a:extLst>
            </p:cNvPr>
            <p:cNvSpPr/>
            <p:nvPr/>
          </p:nvSpPr>
          <p:spPr>
            <a:xfrm>
              <a:off x="5330825" y="273050"/>
              <a:ext cx="1600200" cy="1600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B8672AB2-510B-4AEF-8444-739E8ACB74DB}"/>
              </a:ext>
            </a:extLst>
          </p:cNvPr>
          <p:cNvSpPr/>
          <p:nvPr/>
        </p:nvSpPr>
        <p:spPr>
          <a:xfrm rot="10800000" flipH="1">
            <a:off x="3491234" y="1872399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A98AEB-482E-47CD-AF39-DB69DC52BFAD}"/>
              </a:ext>
            </a:extLst>
          </p:cNvPr>
          <p:cNvSpPr/>
          <p:nvPr/>
        </p:nvSpPr>
        <p:spPr>
          <a:xfrm>
            <a:off x="6462323" y="2244930"/>
            <a:ext cx="660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</a:p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71F58A-24DC-413D-87D1-DCE5066F6AB5}"/>
              </a:ext>
            </a:extLst>
          </p:cNvPr>
          <p:cNvSpPr/>
          <p:nvPr/>
        </p:nvSpPr>
        <p:spPr>
          <a:xfrm>
            <a:off x="6819139" y="5477017"/>
            <a:ext cx="660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</a:p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91FED4-94B3-4C2A-AAC4-C165E0118DB7}"/>
              </a:ext>
            </a:extLst>
          </p:cNvPr>
          <p:cNvSpPr/>
          <p:nvPr/>
        </p:nvSpPr>
        <p:spPr>
          <a:xfrm>
            <a:off x="4629008" y="3102432"/>
            <a:ext cx="660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</a:p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402E04-BCC0-4CE3-9201-8E4B5C6A8EDC}"/>
              </a:ext>
            </a:extLst>
          </p:cNvPr>
          <p:cNvGrpSpPr/>
          <p:nvPr/>
        </p:nvGrpSpPr>
        <p:grpSpPr>
          <a:xfrm rot="19806510">
            <a:off x="7389474" y="1338201"/>
            <a:ext cx="378757" cy="478477"/>
            <a:chOff x="3299113" y="4281218"/>
            <a:chExt cx="378757" cy="478477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54DCE0EF-4BA4-4FAF-BCAB-F53FE730331C}"/>
                </a:ext>
              </a:extLst>
            </p:cNvPr>
            <p:cNvSpPr/>
            <p:nvPr/>
          </p:nvSpPr>
          <p:spPr>
            <a:xfrm rot="9000000">
              <a:off x="3299113" y="4281218"/>
              <a:ext cx="378757" cy="47847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rrow: Right 4">
              <a:extLst>
                <a:ext uri="{FF2B5EF4-FFF2-40B4-BE49-F238E27FC236}">
                  <a16:creationId xmlns:a16="http://schemas.microsoft.com/office/drawing/2014/main" id="{624A378B-E00A-47F2-83C7-D19E0D4AFF42}"/>
                </a:ext>
              </a:extLst>
            </p:cNvPr>
            <p:cNvSpPr txBox="1"/>
            <p:nvPr/>
          </p:nvSpPr>
          <p:spPr>
            <a:xfrm rot="19800000">
              <a:off x="3405128" y="4348506"/>
              <a:ext cx="265130" cy="287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BE0A3-6D0A-4C1A-BC49-76E34ADA5F3D}"/>
              </a:ext>
            </a:extLst>
          </p:cNvPr>
          <p:cNvGrpSpPr/>
          <p:nvPr/>
        </p:nvGrpSpPr>
        <p:grpSpPr>
          <a:xfrm>
            <a:off x="7358508" y="27562"/>
            <a:ext cx="1600200" cy="1600200"/>
            <a:chOff x="7229204" y="-9382"/>
            <a:chExt cx="1600200" cy="16002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27D82-EA77-634B-87D1-4ED553241E71}"/>
                </a:ext>
              </a:extLst>
            </p:cNvPr>
            <p:cNvSpPr/>
            <p:nvPr/>
          </p:nvSpPr>
          <p:spPr>
            <a:xfrm>
              <a:off x="7229204" y="-9382"/>
              <a:ext cx="1600200" cy="1600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700E1E9-C320-854C-9F3E-456CCD0863B8}"/>
                </a:ext>
              </a:extLst>
            </p:cNvPr>
            <p:cNvSpPr/>
            <p:nvPr/>
          </p:nvSpPr>
          <p:spPr>
            <a:xfrm>
              <a:off x="7320644" y="82058"/>
              <a:ext cx="1417320" cy="141732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State of the Science</a:t>
              </a:r>
            </a:p>
          </p:txBody>
        </p:sp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8426120-8267-4F37-8773-674EBA0DD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916279"/>
              </p:ext>
            </p:extLst>
          </p:nvPr>
        </p:nvGraphicFramePr>
        <p:xfrm>
          <a:off x="3575050" y="805316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54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E169A7-71D2-4418-AD10-8253206C93C0}"/>
              </a:ext>
            </a:extLst>
          </p:cNvPr>
          <p:cNvSpPr/>
          <p:nvPr/>
        </p:nvSpPr>
        <p:spPr>
          <a:xfrm>
            <a:off x="822960" y="1600200"/>
            <a:ext cx="7461504" cy="1472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AFA1-7E52-4D6F-A596-40721F0C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cap="all" dirty="0"/>
              <a:t>Phase 1: Facilitated Workshops &amp; Scientific Review </a:t>
            </a:r>
            <a:r>
              <a:rPr lang="en-US" cap="all" dirty="0"/>
              <a:t>(currently proposed)</a:t>
            </a:r>
          </a:p>
          <a:p>
            <a:pPr lvl="1"/>
            <a:r>
              <a:rPr lang="en-US" dirty="0"/>
              <a:t>Phase 1.1: Facilitated Workshops</a:t>
            </a:r>
          </a:p>
          <a:p>
            <a:pPr lvl="1"/>
            <a:r>
              <a:rPr lang="en-US" dirty="0"/>
              <a:t>Phase 1.2: Scientific Review</a:t>
            </a:r>
          </a:p>
          <a:p>
            <a:pPr lvl="1"/>
            <a:r>
              <a:rPr lang="en-US" i="1" dirty="0"/>
              <a:t>Time: 1 year</a:t>
            </a:r>
            <a:endParaRPr lang="en-US" dirty="0"/>
          </a:p>
          <a:p>
            <a:r>
              <a:rPr lang="en-US" b="1" cap="all" dirty="0"/>
              <a:t>Phase 2: Alternatives Analysis</a:t>
            </a:r>
          </a:p>
          <a:p>
            <a:pPr lvl="1"/>
            <a:r>
              <a:rPr lang="en-US" dirty="0"/>
              <a:t>Phase 2.1: Filling Gaps and Evaluate alternatives</a:t>
            </a:r>
          </a:p>
          <a:p>
            <a:pPr lvl="1"/>
            <a:r>
              <a:rPr lang="en-US" dirty="0"/>
              <a:t>Phase 2.2: Selection of alternative(s) </a:t>
            </a:r>
          </a:p>
          <a:p>
            <a:r>
              <a:rPr lang="en-US" b="1" cap="all" dirty="0"/>
              <a:t>Phase 3: Long-Term Strategic Plan</a:t>
            </a:r>
          </a:p>
          <a:p>
            <a:pPr lvl="1"/>
            <a:r>
              <a:rPr lang="en-US" dirty="0"/>
              <a:t>Phase 3.1: Develop Strategic Action Plan</a:t>
            </a:r>
          </a:p>
          <a:p>
            <a:pPr lvl="1"/>
            <a:r>
              <a:rPr lang="en-US" dirty="0"/>
              <a:t>Phase 3.2: Stand up Strategic Plan Systems</a:t>
            </a:r>
          </a:p>
          <a:p>
            <a:pPr lvl="1"/>
            <a:r>
              <a:rPr lang="en-US" dirty="0"/>
              <a:t>Phase 3.3: Strategic Plan Implementation Support</a:t>
            </a:r>
            <a:endParaRPr lang="en-US" cap="all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2EBC7-24B1-4F48-9223-87AB3A0A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E8C9B-1101-488D-84F1-AC4911FC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2016 USGBC FORWARD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A2EA7-2526-4390-81B1-0E92E63E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883E-F7B3-B746-B092-06924464A9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1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Institute">
      <a:dk1>
        <a:srgbClr val="595C4D"/>
      </a:dk1>
      <a:lt1>
        <a:sysClr val="window" lastClr="FFFFFF"/>
      </a:lt1>
      <a:dk2>
        <a:srgbClr val="598D97"/>
      </a:dk2>
      <a:lt2>
        <a:srgbClr val="C5E3E8"/>
      </a:lt2>
      <a:accent1>
        <a:srgbClr val="516B44"/>
      </a:accent1>
      <a:accent2>
        <a:srgbClr val="5E7957"/>
      </a:accent2>
      <a:accent3>
        <a:srgbClr val="5D8C77"/>
      </a:accent3>
      <a:accent4>
        <a:srgbClr val="679591"/>
      </a:accent4>
      <a:accent5>
        <a:srgbClr val="141313"/>
      </a:accent5>
      <a:accent6>
        <a:srgbClr val="007EB3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FA7E1A0-E451-5E44-9EFC-A6E3D00469C8}" vid="{BCA50DC4-423F-BF43-AC2F-087E359ED15D}"/>
    </a:ext>
  </a:extLst>
</a:theme>
</file>

<file path=ppt/theme/theme2.xml><?xml version="1.0" encoding="utf-8"?>
<a:theme xmlns:a="http://schemas.openxmlformats.org/drawingml/2006/main" name="WaterInst_PPT Template_Small">
  <a:themeElements>
    <a:clrScheme name="Water Institute">
      <a:dk1>
        <a:srgbClr val="595C4D"/>
      </a:dk1>
      <a:lt1>
        <a:sysClr val="window" lastClr="FFFFFF"/>
      </a:lt1>
      <a:dk2>
        <a:srgbClr val="598D97"/>
      </a:dk2>
      <a:lt2>
        <a:srgbClr val="C5E3E8"/>
      </a:lt2>
      <a:accent1>
        <a:srgbClr val="516B44"/>
      </a:accent1>
      <a:accent2>
        <a:srgbClr val="5E7957"/>
      </a:accent2>
      <a:accent3>
        <a:srgbClr val="5D8C77"/>
      </a:accent3>
      <a:accent4>
        <a:srgbClr val="679591"/>
      </a:accent4>
      <a:accent5>
        <a:srgbClr val="141313"/>
      </a:accent5>
      <a:accent6>
        <a:srgbClr val="007EB3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32B9F76-3EDC-004D-9A00-A4BDCF6F4E72}" vid="{79FE34DB-381B-A343-BF52-319633FFD9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WaterInst_PPT Template_5-24-2016</Template>
  <TotalTime>3234</TotalTime>
  <Words>393</Words>
  <Application>Microsoft Office PowerPoint</Application>
  <PresentationFormat>On-screen Show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Black</vt:lpstr>
      <vt:lpstr>Arial Narrow</vt:lpstr>
      <vt:lpstr>Calibri</vt:lpstr>
      <vt:lpstr>Office Theme</vt:lpstr>
      <vt:lpstr>WaterInst_PPT Template_Small</vt:lpstr>
      <vt:lpstr>Capital Area Ground Water Conservation Commission</vt:lpstr>
      <vt:lpstr>Post-Hurricane Katrina</vt:lpstr>
      <vt:lpstr>New approach sought</vt:lpstr>
      <vt:lpstr>About Us</vt:lpstr>
      <vt:lpstr>The water institute  of the gulf</vt:lpstr>
      <vt:lpstr>AN integrated approach to solving the challenges of Coastal Louisiana and the Mississippi river delta</vt:lpstr>
      <vt:lpstr>Strategic Long-Term Plan</vt:lpstr>
      <vt:lpstr>proposed phased approach</vt:lpstr>
      <vt:lpstr>Phased Approach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Title:  Into the Blue 2050</dc:title>
  <dc:creator>Amy Wold</dc:creator>
  <cp:lastModifiedBy>Ryan Clark</cp:lastModifiedBy>
  <cp:revision>143</cp:revision>
  <dcterms:created xsi:type="dcterms:W3CDTF">2017-04-07T16:49:33Z</dcterms:created>
  <dcterms:modified xsi:type="dcterms:W3CDTF">2018-06-12T16:01:39Z</dcterms:modified>
</cp:coreProperties>
</file>